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5" r:id="rId9"/>
    <p:sldId id="511" r:id="rId10"/>
    <p:sldId id="513" r:id="rId11"/>
    <p:sldId id="516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0390" autoAdjust="0"/>
  </p:normalViewPr>
  <p:slideViewPr>
    <p:cSldViewPr snapToGrid="0">
      <p:cViewPr>
        <p:scale>
          <a:sx n="100" d="100"/>
          <a:sy n="100" d="100"/>
        </p:scale>
        <p:origin x="12" y="-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30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../../4_uml_clases_objetos/Diagrama%20de%20objetos.mdj" TargetMode="External"/><Relationship Id="rId13" Type="http://schemas.openxmlformats.org/officeDocument/2006/relationships/hyperlink" Target="../../../trim2/8_diccionario_datos/diccionario_datos.pdf" TargetMode="External"/><Relationship Id="rId3" Type="http://schemas.openxmlformats.org/officeDocument/2006/relationships/hyperlink" Target="../2_levantamiento_informacion" TargetMode="External"/><Relationship Id="rId7" Type="http://schemas.openxmlformats.org/officeDocument/2006/relationships/hyperlink" Target="../../2_uml_%20casos_uso/2_caso_uso_extendido/V02" TargetMode="External"/><Relationship Id="rId12" Type="http://schemas.openxmlformats.org/officeDocument/2006/relationships/hyperlink" Target="../../../trim2/2_mr/MR_MYSQL_bbdd.png" TargetMode="Externa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hyperlink" Target="../../../trim2/6_dml/deficion_lenguaje(dml).sq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2_uml_%20casos_uso/1_diagrama_casos_uso" TargetMode="External"/><Relationship Id="rId11" Type="http://schemas.openxmlformats.org/officeDocument/2006/relationships/hyperlink" Target="../../../trim2/1_mer/MER.dia" TargetMode="External"/><Relationship Id="rId5" Type="http://schemas.openxmlformats.org/officeDocument/2006/relationships/hyperlink" Target="../../3_requisitos_software/1_especificacion_requisitos_ult.docx" TargetMode="External"/><Relationship Id="rId15" Type="http://schemas.openxmlformats.org/officeDocument/2006/relationships/hyperlink" Target="../../../trim2/5_ddl/manipulacion_datos(ddl).sql" TargetMode="External"/><Relationship Id="rId10" Type="http://schemas.openxmlformats.org/officeDocument/2006/relationships/hyperlink" Target="../../5_programacion/Market%20System%202/pages/index.html" TargetMode="External"/><Relationship Id="rId4" Type="http://schemas.openxmlformats.org/officeDocument/2006/relationships/hyperlink" Target="../3_diagrama_procesos" TargetMode="External"/><Relationship Id="rId9" Type="http://schemas.openxmlformats.org/officeDocument/2006/relationships/hyperlink" Target="https://www.figma.com/file/xYok0cuXWfTH2KWI4ZXW2p/INTERFAZ-PRINCIPAL-MARKET-SYSTEM?node-id=0%3A1&amp;t=5OgxVQtJyI1Ovvca-1" TargetMode="External"/><Relationship Id="rId14" Type="http://schemas.openxmlformats.org/officeDocument/2006/relationships/hyperlink" Target="../../../trim2/4_bbdd/market_system_bbdd.sq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003183" y="2551836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MARKET SYSTEM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66E00E-63BC-CFB9-2FD2-E365395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50" t="15463" r="11428" b="10894"/>
          <a:stretch/>
        </p:blipFill>
        <p:spPr>
          <a:xfrm>
            <a:off x="8456861" y="2237893"/>
            <a:ext cx="1569073" cy="1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11" name="Imagen 10" descr="Icono">
            <a:extLst>
              <a:ext uri="{FF2B5EF4-FFF2-40B4-BE49-F238E27FC236}">
                <a16:creationId xmlns:a16="http://schemas.microsoft.com/office/drawing/2014/main" id="{D2411D57-DA20-CAB2-BA33-14A2D9D5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70BE81-EB47-48F6-826C-3D94ADE876A5}"/>
              </a:ext>
            </a:extLst>
          </p:cNvPr>
          <p:cNvSpPr txBox="1"/>
          <p:nvPr/>
        </p:nvSpPr>
        <p:spPr>
          <a:xfrm>
            <a:off x="3126927" y="2828892"/>
            <a:ext cx="212172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Tecnologías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JavaScrip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  <a:p>
            <a:r>
              <a:rPr lang="es-CO" sz="2000" b="1" dirty="0"/>
              <a:t>Frameworks</a:t>
            </a:r>
            <a:r>
              <a:rPr lang="es-CO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Express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7CEB7E-2C3D-C7D9-BEFE-FF2975DF8FDE}"/>
              </a:ext>
            </a:extLst>
          </p:cNvPr>
          <p:cNvSpPr txBox="1"/>
          <p:nvPr/>
        </p:nvSpPr>
        <p:spPr>
          <a:xfrm>
            <a:off x="907983" y="1783210"/>
            <a:ext cx="1037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Para la aplicación de software de apoyo </a:t>
            </a:r>
            <a:r>
              <a:rPr lang="es-ES" sz="2000" dirty="0" err="1"/>
              <a:t>Market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 se utilizarán las siguientes tecnologías: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9C77B7-578C-4655-7430-9AE29809ABBC}"/>
              </a:ext>
            </a:extLst>
          </p:cNvPr>
          <p:cNvSpPr txBox="1"/>
          <p:nvPr/>
        </p:nvSpPr>
        <p:spPr>
          <a:xfrm>
            <a:off x="6534591" y="2828892"/>
            <a:ext cx="2475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Preprocesador: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Sass</a:t>
            </a:r>
            <a:endParaRPr lang="es-CO" dirty="0"/>
          </a:p>
          <a:p>
            <a:r>
              <a:rPr lang="es-CO" sz="2000" b="1" dirty="0"/>
              <a:t>Librerías: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router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Icons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React</a:t>
            </a:r>
            <a:r>
              <a:rPr lang="es-CO" dirty="0"/>
              <a:t> </a:t>
            </a:r>
            <a:r>
              <a:rPr lang="es-CO" dirty="0" err="1"/>
              <a:t>hock</a:t>
            </a:r>
            <a:r>
              <a:rPr lang="es-CO" dirty="0"/>
              <a:t> </a:t>
            </a:r>
            <a:r>
              <a:rPr lang="es-CO" dirty="0" err="1"/>
              <a:t>form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Material </a:t>
            </a:r>
            <a:r>
              <a:rPr lang="es-CO" dirty="0" err="1"/>
              <a:t>react</a:t>
            </a:r>
            <a:r>
              <a:rPr lang="es-CO" dirty="0"/>
              <a:t>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Morgan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MySQL</a:t>
            </a:r>
          </a:p>
          <a:p>
            <a:r>
              <a:rPr lang="es-CO" sz="2000" b="1" dirty="0"/>
              <a:t>Base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MySQL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A3451-5FDD-4DBB-8C3D-CC5F2C59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  <a:endParaRPr lang="es-CO" dirty="0"/>
          </a:p>
        </p:txBody>
      </p:sp>
      <p:pic>
        <p:nvPicPr>
          <p:cNvPr id="3" name="Imagen 2" descr="Icono">
            <a:extLst>
              <a:ext uri="{FF2B5EF4-FFF2-40B4-BE49-F238E27FC236}">
                <a16:creationId xmlns:a16="http://schemas.microsoft.com/office/drawing/2014/main" id="{8FF17F1D-C7E1-4437-BDC0-E0207FB0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612582" y="187977"/>
            <a:ext cx="1233715" cy="12145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DEFD2-6397-5AC4-42F3-B7AB39CD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32" y="1567521"/>
            <a:ext cx="9667535" cy="51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3" action="ppaction://hlinkfile"/>
              </a:rPr>
              <a:t>Levantamiento de Información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4" action="ppaction://hlinkfile"/>
              </a:rPr>
              <a:t>Diagrama de Procesos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5" action="ppaction://hlinkfile"/>
              </a:rPr>
              <a:t>IEEE-830</a:t>
            </a:r>
            <a:r>
              <a:rPr lang="es-ES" sz="1400" dirty="0">
                <a:latin typeface="Work Sans Light" pitchFamily="2" charset="77"/>
              </a:rPr>
              <a:t>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6" action="ppaction://hlinkfile"/>
              </a:rPr>
              <a:t>Diagrama Casos de Uso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7" action="ppaction://hlinkfile"/>
              </a:rPr>
              <a:t>Casos de Uso Extendido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8" action="ppaction://hlinkfile"/>
              </a:rPr>
              <a:t>Diagrama de Clases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9"/>
              </a:rPr>
              <a:t>Mockups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  <a:hlinkClick r:id="rId10" action="ppaction://hlinkfile"/>
              </a:rPr>
              <a:t>Prototipo No Funcional</a:t>
            </a:r>
            <a:endParaRPr lang="es-ES" sz="1400" dirty="0">
              <a:latin typeface="Work Sans Ligh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280719" y="4661245"/>
            <a:ext cx="3628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1" action="ppaction://hlinkfile"/>
              </a:rPr>
              <a:t>Modelo Entidad Relación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2" action="ppaction://hlinkfile"/>
              </a:rPr>
              <a:t>Modelo Relacional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3" action="ppaction://hlinkfile"/>
              </a:rPr>
              <a:t>Diccionario de Datos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4" action="ppaction://hlinkfile"/>
              </a:rPr>
              <a:t>Script de la BBDD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5" action="ppaction://hlinkfile"/>
              </a:rPr>
              <a:t>Sentencias DDL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  <a:hlinkClick r:id="rId16" action="ppaction://hlinkfile"/>
              </a:rPr>
              <a:t>Consultas DML</a:t>
            </a:r>
            <a:endParaRPr lang="es-MX" sz="14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6A754AC8-6C42-E41A-056D-FD4D4E549F0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314356" y="675443"/>
            <a:ext cx="7563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933713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166148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2539625"/>
            <a:ext cx="38543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Establecimiento comercial dedicado a la venta y distribución de gran variedad de artículos para la canasta familiar, abarrotes, productos de limpieza, bebidas y golosinas.</a:t>
            </a:r>
          </a:p>
          <a:p>
            <a:pPr algn="just"/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AFFC7393-F487-A31A-FAA0-CFA10EE3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01"/>
          <a:stretch/>
        </p:blipFill>
        <p:spPr>
          <a:xfrm>
            <a:off x="5457173" y="0"/>
            <a:ext cx="6734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MARKET</a:t>
            </a:r>
            <a:r>
              <a:rPr lang="es-CO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SYSTEM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8709996-6B8A-F528-7892-F8D786B06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29"/>
          <a:stretch/>
        </p:blipFill>
        <p:spPr>
          <a:xfrm>
            <a:off x="1572768" y="2285327"/>
            <a:ext cx="3401568" cy="3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Distribuidora A.C. Ubicada en la carrera 82 c # a 27 Sur, la cual se dedica a la venta de productos de la canasta familiar, productos de aseo, abarrotes, golosinas y licores, carece de un sistema de control de inventarios, control de ventas y generación de facturación.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 facturación, registro de ventas diario e inventario de tienda.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Para el análisis de la información se utilizó la modalidad de entrevista al propietario del negocio </a:t>
            </a:r>
            <a:r>
              <a:rPr lang="es-MX" sz="1600" dirty="0" err="1">
                <a:latin typeface="Work Sans Light" pitchFamily="2" charset="77"/>
              </a:rPr>
              <a:t>Ruben</a:t>
            </a:r>
            <a:r>
              <a:rPr lang="es-MX" sz="1600" dirty="0">
                <a:latin typeface="Work Sans Light" pitchFamily="2" charset="77"/>
              </a:rPr>
              <a:t> Arias, adicionalmente se realiza una observación directa del negocio con el fin de nutrir nuestro diario de campo.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En las necesidades encontradas evidenciamos varios factores de riesgo en el control de la mercancía y facturas, por ejemplo: 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Facturas de compra y venta de productos: Es una tarea que se hace de manera manual, por lo tanto, corre el riesgo de sufrir perdidas de documentos o errores de contabilidad.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ventas diarias: Se evidencia la falta de control en las ventas, este proceso se ejecuta de manera manual, dificultando el control de productos existentes, además corre el riesgo de la perdida del registro.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y no existentes en la tienda, o un control de proveedores.</a:t>
            </a:r>
          </a:p>
        </p:txBody>
      </p:sp>
      <p:pic>
        <p:nvPicPr>
          <p:cNvPr id="7" name="Imagen 6" descr="Icono">
            <a:extLst>
              <a:ext uri="{FF2B5EF4-FFF2-40B4-BE49-F238E27FC236}">
                <a16:creationId xmlns:a16="http://schemas.microsoft.com/office/drawing/2014/main" id="{8B6D600F-3EA6-800B-F184-56C3B60C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1056064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2" y="8113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484946" y="1605222"/>
            <a:ext cx="5968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Información Web Market System para el seguimiento, apoyo, control a los procesos de facturación, inventario y control de ventas diarias para su respectivo control financiero.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08175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4" y="291708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52486" y="3476561"/>
            <a:ext cx="5700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Usuarios del negocio Distribuidora A.C.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registro de productos de ventas diarias.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generación y control de facturas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un sistema de información para el control de los inventarios.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del negocio Distribuidora A.C.</a:t>
            </a:r>
          </a:p>
        </p:txBody>
      </p:sp>
      <p:pic>
        <p:nvPicPr>
          <p:cNvPr id="10" name="Imagen 9" descr="Tienda de venta de alimentos&#10;&#10;Descripción generada automáticamente con confianza media">
            <a:extLst>
              <a:ext uri="{FF2B5EF4-FFF2-40B4-BE49-F238E27FC236}">
                <a16:creationId xmlns:a16="http://schemas.microsoft.com/office/drawing/2014/main" id="{258FF767-8D77-1AD4-0020-676E784DA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54"/>
          <a:stretch/>
        </p:blipFill>
        <p:spPr>
          <a:xfrm>
            <a:off x="6631731" y="0"/>
            <a:ext cx="5560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Se propone el desarrollo de un Sistema de Información Web denominado Market System que sirva como herramienta software de apoyo al seguimiento de ventas, control de inventarios y facturación de la empresa Distribuidora A.C, para apoyar los diferentes procesos operativos y financieros los cuales se están llevando a cabo de manera manual con el fin de tener un mayor control y seguridad de información de los productos y servicios que se ofrecen.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algn="just"/>
            <a:r>
              <a:rPr lang="es-MX" sz="2000" dirty="0">
                <a:latin typeface="Work Sans Light" pitchFamily="2" charset="77"/>
              </a:rPr>
              <a:t>La importancia del Sistema: Permitirá la gestión del administrador de la empresa Distribuidora A.C ubicada en carrera 82 c # a 27 Sur. </a:t>
            </a:r>
          </a:p>
          <a:p>
            <a:pPr algn="just"/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Importancia del Sistema: Permitirá la gestión del administrador con su usuario de la Empresa Distribuidora A.C, ubicada en la carrera 82 c # a 27 Sur, ingresar las ventas diarias y crear la respectiva factura de venta.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En el control de inventarios, el administrador podrá registrar las entradas y salidas de productos, garantizando la existencia de los artículos con mayor volumen de venta. </a:t>
            </a: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ECC61982-8D20-C840-229F-C5344DBB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214978" y="2679293"/>
            <a:ext cx="5499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Work Sans Light" pitchFamily="2" charset="77"/>
              </a:rPr>
              <a:t>Aporte al Sector: El Sistema </a:t>
            </a:r>
            <a:r>
              <a:rPr lang="es-MX" sz="2000" dirty="0" err="1">
                <a:latin typeface="Work Sans Light" pitchFamily="2" charset="77"/>
              </a:rPr>
              <a:t>Market</a:t>
            </a:r>
            <a:r>
              <a:rPr lang="es-MX" sz="2000" dirty="0">
                <a:latin typeface="Work Sans Light" pitchFamily="2" charset="77"/>
              </a:rPr>
              <a:t> </a:t>
            </a:r>
            <a:r>
              <a:rPr lang="es-MX" sz="2000" dirty="0" err="1">
                <a:latin typeface="Work Sans Light" pitchFamily="2" charset="77"/>
              </a:rPr>
              <a:t>System</a:t>
            </a:r>
            <a:r>
              <a:rPr lang="es-MX" sz="2000" dirty="0">
                <a:latin typeface="Work Sans Light" pitchFamily="2" charset="77"/>
              </a:rPr>
              <a:t> servirá como aporte al sector de mini </a:t>
            </a:r>
            <a:r>
              <a:rPr lang="es-MX" sz="2000" dirty="0" err="1">
                <a:latin typeface="Work Sans Light" pitchFamily="2" charset="77"/>
              </a:rPr>
              <a:t>markets</a:t>
            </a:r>
            <a:r>
              <a:rPr lang="es-MX" sz="2000" dirty="0">
                <a:latin typeface="Work Sans Light" pitchFamily="2" charset="77"/>
              </a:rPr>
              <a:t> o microempresarios, como una herramienta que facilite el registro y control de productos, agilizando procesos, además de generar facturas de manera fácil y llevando un control de inventario completo de los productos.</a:t>
            </a:r>
          </a:p>
          <a:p>
            <a:endParaRPr lang="es-MX" sz="2000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D01FB9FA-8E9E-2690-7CB1-03EEE583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7" name="Imagen 6" descr="Estante de tienda&#10;&#10;Descripción generada automáticamente">
            <a:extLst>
              <a:ext uri="{FF2B5EF4-FFF2-40B4-BE49-F238E27FC236}">
                <a16:creationId xmlns:a16="http://schemas.microsoft.com/office/drawing/2014/main" id="{30E5B750-0EF0-0028-5499-F587DB2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00" y="2002489"/>
            <a:ext cx="5614922" cy="4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2319955"/>
            <a:ext cx="7103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Work Sans Light" pitchFamily="2" charset="77"/>
              </a:rPr>
              <a:t>Qué hace el Sistema: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2000" dirty="0">
              <a:latin typeface="Work Sans Light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y realizar cambios, entrada y salida de productos en el inventario.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Registrar las ventas diarias que se ejecuten, teniendo un control financiero.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000" dirty="0">
                <a:latin typeface="Work Sans Light" pitchFamily="2" charset="77"/>
              </a:rPr>
              <a:t>Administrador: Generar la correspondiente factura de ventas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4" name="Imagen 3" descr="Icono">
            <a:extLst>
              <a:ext uri="{FF2B5EF4-FFF2-40B4-BE49-F238E27FC236}">
                <a16:creationId xmlns:a16="http://schemas.microsoft.com/office/drawing/2014/main" id="{48879163-71C8-2C4B-4084-565ADD7E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0" t="12862" r="9883" b="11053"/>
          <a:stretch/>
        </p:blipFill>
        <p:spPr>
          <a:xfrm>
            <a:off x="9477828" y="110975"/>
            <a:ext cx="1233715" cy="1214588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D9AA984B-A40E-1227-6BDE-543BAFD0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7" y="2300122"/>
            <a:ext cx="4086539" cy="30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863</Words>
  <Application>Microsoft Office PowerPoint</Application>
  <PresentationFormat>Panorámica</PresentationFormat>
  <Paragraphs>123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Justificación</vt:lpstr>
      <vt:lpstr>Alcance</vt:lpstr>
      <vt:lpstr>Delimitación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125</cp:revision>
  <dcterms:created xsi:type="dcterms:W3CDTF">2020-10-01T23:51:28Z</dcterms:created>
  <dcterms:modified xsi:type="dcterms:W3CDTF">2023-06-24T00:46:09Z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